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50" r:id="rId1"/>
  </p:sldMasterIdLst>
  <p:notesMasterIdLst>
    <p:notesMasterId r:id="rId7"/>
  </p:notesMasterIdLst>
  <p:handoutMasterIdLst>
    <p:handoutMasterId r:id="rId8"/>
  </p:handoutMasterIdLst>
  <p:sldIdLst>
    <p:sldId id="679" r:id="rId2"/>
    <p:sldId id="682" r:id="rId3"/>
    <p:sldId id="683" r:id="rId4"/>
    <p:sldId id="684" r:id="rId5"/>
    <p:sldId id="685" r:id="rId6"/>
  </p:sldIdLst>
  <p:sldSz cx="9906000" cy="6858000" type="A4"/>
  <p:notesSz cx="6807200" cy="9939338"/>
  <p:custDataLst>
    <p:tags r:id="rId9"/>
  </p:custDataLst>
  <p:defaultTextStyle>
    <a:defPPr>
      <a:defRPr lang="en-US"/>
    </a:defPPr>
    <a:lvl1pPr algn="l" rtl="0" fontAlgn="t" latinLnBrk="1">
      <a:spcBef>
        <a:spcPct val="0"/>
      </a:spcBef>
      <a:spcAft>
        <a:spcPct val="0"/>
      </a:spcAft>
      <a:buFont typeface="Wingdings" pitchFamily="2" charset="2"/>
      <a:defRPr kumimoji="1" sz="1200" kern="1200">
        <a:solidFill>
          <a:schemeClr val="tx1"/>
        </a:solidFill>
        <a:latin typeface="HY태명조" pitchFamily="18" charset="-127"/>
        <a:ea typeface="HY태명조" pitchFamily="18" charset="-127"/>
        <a:cs typeface="+mn-cs"/>
      </a:defRPr>
    </a:lvl1pPr>
    <a:lvl2pPr marL="457200" algn="l" rtl="0" fontAlgn="t" latinLnBrk="1">
      <a:spcBef>
        <a:spcPct val="0"/>
      </a:spcBef>
      <a:spcAft>
        <a:spcPct val="0"/>
      </a:spcAft>
      <a:buFont typeface="Wingdings" pitchFamily="2" charset="2"/>
      <a:defRPr kumimoji="1" sz="1200" kern="1200">
        <a:solidFill>
          <a:schemeClr val="tx1"/>
        </a:solidFill>
        <a:latin typeface="HY태명조" pitchFamily="18" charset="-127"/>
        <a:ea typeface="HY태명조" pitchFamily="18" charset="-127"/>
        <a:cs typeface="+mn-cs"/>
      </a:defRPr>
    </a:lvl2pPr>
    <a:lvl3pPr marL="914400" algn="l" rtl="0" fontAlgn="t" latinLnBrk="1">
      <a:spcBef>
        <a:spcPct val="0"/>
      </a:spcBef>
      <a:spcAft>
        <a:spcPct val="0"/>
      </a:spcAft>
      <a:buFont typeface="Wingdings" pitchFamily="2" charset="2"/>
      <a:defRPr kumimoji="1" sz="1200" kern="1200">
        <a:solidFill>
          <a:schemeClr val="tx1"/>
        </a:solidFill>
        <a:latin typeface="HY태명조" pitchFamily="18" charset="-127"/>
        <a:ea typeface="HY태명조" pitchFamily="18" charset="-127"/>
        <a:cs typeface="+mn-cs"/>
      </a:defRPr>
    </a:lvl3pPr>
    <a:lvl4pPr marL="1371600" algn="l" rtl="0" fontAlgn="t" latinLnBrk="1">
      <a:spcBef>
        <a:spcPct val="0"/>
      </a:spcBef>
      <a:spcAft>
        <a:spcPct val="0"/>
      </a:spcAft>
      <a:buFont typeface="Wingdings" pitchFamily="2" charset="2"/>
      <a:defRPr kumimoji="1" sz="1200" kern="1200">
        <a:solidFill>
          <a:schemeClr val="tx1"/>
        </a:solidFill>
        <a:latin typeface="HY태명조" pitchFamily="18" charset="-127"/>
        <a:ea typeface="HY태명조" pitchFamily="18" charset="-127"/>
        <a:cs typeface="+mn-cs"/>
      </a:defRPr>
    </a:lvl4pPr>
    <a:lvl5pPr marL="1828800" algn="l" rtl="0" fontAlgn="t" latinLnBrk="1">
      <a:spcBef>
        <a:spcPct val="0"/>
      </a:spcBef>
      <a:spcAft>
        <a:spcPct val="0"/>
      </a:spcAft>
      <a:buFont typeface="Wingdings" pitchFamily="2" charset="2"/>
      <a:defRPr kumimoji="1" sz="1200" kern="1200">
        <a:solidFill>
          <a:schemeClr val="tx1"/>
        </a:solidFill>
        <a:latin typeface="HY태명조" pitchFamily="18" charset="-127"/>
        <a:ea typeface="HY태명조" pitchFamily="18" charset="-127"/>
        <a:cs typeface="+mn-cs"/>
      </a:defRPr>
    </a:lvl5pPr>
    <a:lvl6pPr marL="2286000" algn="l" defTabSz="914400" rtl="0" eaLnBrk="1" latinLnBrk="1" hangingPunct="1">
      <a:defRPr kumimoji="1" sz="1200" kern="1200">
        <a:solidFill>
          <a:schemeClr val="tx1"/>
        </a:solidFill>
        <a:latin typeface="HY태명조" pitchFamily="18" charset="-127"/>
        <a:ea typeface="HY태명조" pitchFamily="18" charset="-127"/>
        <a:cs typeface="+mn-cs"/>
      </a:defRPr>
    </a:lvl6pPr>
    <a:lvl7pPr marL="2743200" algn="l" defTabSz="914400" rtl="0" eaLnBrk="1" latinLnBrk="1" hangingPunct="1">
      <a:defRPr kumimoji="1" sz="1200" kern="1200">
        <a:solidFill>
          <a:schemeClr val="tx1"/>
        </a:solidFill>
        <a:latin typeface="HY태명조" pitchFamily="18" charset="-127"/>
        <a:ea typeface="HY태명조" pitchFamily="18" charset="-127"/>
        <a:cs typeface="+mn-cs"/>
      </a:defRPr>
    </a:lvl7pPr>
    <a:lvl8pPr marL="3200400" algn="l" defTabSz="914400" rtl="0" eaLnBrk="1" latinLnBrk="1" hangingPunct="1">
      <a:defRPr kumimoji="1" sz="1200" kern="1200">
        <a:solidFill>
          <a:schemeClr val="tx1"/>
        </a:solidFill>
        <a:latin typeface="HY태명조" pitchFamily="18" charset="-127"/>
        <a:ea typeface="HY태명조" pitchFamily="18" charset="-127"/>
        <a:cs typeface="+mn-cs"/>
      </a:defRPr>
    </a:lvl8pPr>
    <a:lvl9pPr marL="3657600" algn="l" defTabSz="914400" rtl="0" eaLnBrk="1" latinLnBrk="1" hangingPunct="1">
      <a:defRPr kumimoji="1" sz="1200" kern="1200">
        <a:solidFill>
          <a:schemeClr val="tx1"/>
        </a:solidFill>
        <a:latin typeface="HY태명조" pitchFamily="18" charset="-127"/>
        <a:ea typeface="HY태명조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7">
          <p15:clr>
            <a:srgbClr val="A4A3A4"/>
          </p15:clr>
        </p15:guide>
        <p15:guide id="2" orient="horz" pos="3395">
          <p15:clr>
            <a:srgbClr val="A4A3A4"/>
          </p15:clr>
        </p15:guide>
        <p15:guide id="3" pos="347">
          <p15:clr>
            <a:srgbClr val="A4A3A4"/>
          </p15:clr>
        </p15:guide>
        <p15:guide id="4" pos="4293">
          <p15:clr>
            <a:srgbClr val="A4A3A4"/>
          </p15:clr>
        </p15:guide>
        <p15:guide id="5" pos="52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ECFF"/>
    <a:srgbClr val="0083CD"/>
    <a:srgbClr val="F7ECD9"/>
    <a:srgbClr val="F4F4DC"/>
    <a:srgbClr val="89A5F3"/>
    <a:srgbClr val="A7C7FB"/>
    <a:srgbClr val="DAB44A"/>
    <a:srgbClr val="E3BC4F"/>
    <a:srgbClr val="F9E7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85" autoAdjust="0"/>
    <p:restoredTop sz="95808" autoAdjust="0"/>
  </p:normalViewPr>
  <p:slideViewPr>
    <p:cSldViewPr snapToGrid="0">
      <p:cViewPr varScale="1">
        <p:scale>
          <a:sx n="77" d="100"/>
          <a:sy n="77" d="100"/>
        </p:scale>
        <p:origin x="269" y="72"/>
      </p:cViewPr>
      <p:guideLst>
        <p:guide orient="horz" pos="177"/>
        <p:guide orient="horz" pos="3395"/>
        <p:guide pos="347"/>
        <p:guide pos="4293"/>
        <p:guide pos="529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6"/>
            <a:ext cx="2950185" cy="54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0" tIns="45815" rIns="91630" bIns="45815" numCol="1" anchor="t" anchorCtr="0" compatLnSpc="1">
            <a:prstTxWarp prst="textNoShape">
              <a:avLst/>
            </a:prstTxWarp>
          </a:bodyPr>
          <a:lstStyle>
            <a:lvl1pPr defTabSz="915730" eaLnBrk="0" fontAlgn="base" latinLnBrk="0" hangingPunct="0">
              <a:buFontTx/>
              <a:buNone/>
              <a:defRPr kumimoji="0">
                <a:latin typeface="Arial" pitchFamily="34" charset="0"/>
                <a:ea typeface="MS PGothic" pitchFamily="34" charset="-128"/>
              </a:defRPr>
            </a:lvl1pPr>
          </a:lstStyle>
          <a:p>
            <a:endParaRPr lang="en-US" altLang="ko-K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019" y="6"/>
            <a:ext cx="2950185" cy="54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0" tIns="45815" rIns="91630" bIns="45815" numCol="1" anchor="t" anchorCtr="0" compatLnSpc="1">
            <a:prstTxWarp prst="textNoShape">
              <a:avLst/>
            </a:prstTxWarp>
          </a:bodyPr>
          <a:lstStyle>
            <a:lvl1pPr algn="r" defTabSz="915730" eaLnBrk="0" fontAlgn="base" latinLnBrk="0" hangingPunct="0">
              <a:buFontTx/>
              <a:buNone/>
              <a:defRPr kumimoji="0">
                <a:latin typeface="Arial" pitchFamily="34" charset="0"/>
                <a:ea typeface="MS PGothic" pitchFamily="34" charset="-128"/>
              </a:defRPr>
            </a:lvl1pPr>
          </a:lstStyle>
          <a:p>
            <a:endParaRPr lang="en-US" altLang="ko-KR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8" y="9391541"/>
            <a:ext cx="2950185" cy="54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0" tIns="45815" rIns="91630" bIns="45815" numCol="1" anchor="b" anchorCtr="0" compatLnSpc="1">
            <a:prstTxWarp prst="textNoShape">
              <a:avLst/>
            </a:prstTxWarp>
          </a:bodyPr>
          <a:lstStyle>
            <a:lvl1pPr defTabSz="915730" eaLnBrk="0" fontAlgn="base" latinLnBrk="0" hangingPunct="0">
              <a:buFontTx/>
              <a:buNone/>
              <a:defRPr kumimoji="0">
                <a:latin typeface="Arial" pitchFamily="34" charset="0"/>
                <a:ea typeface="MS PGothic" pitchFamily="34" charset="-128"/>
              </a:defRPr>
            </a:lvl1pPr>
          </a:lstStyle>
          <a:p>
            <a:endParaRPr lang="en-US" altLang="ko-KR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019" y="9391541"/>
            <a:ext cx="2950185" cy="547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0" tIns="45815" rIns="91630" bIns="45815" numCol="1" anchor="b" anchorCtr="0" compatLnSpc="1">
            <a:prstTxWarp prst="textNoShape">
              <a:avLst/>
            </a:prstTxWarp>
          </a:bodyPr>
          <a:lstStyle>
            <a:lvl1pPr algn="r" defTabSz="915730" eaLnBrk="0" fontAlgn="base" latinLnBrk="0" hangingPunct="0">
              <a:buFontTx/>
              <a:buNone/>
              <a:defRPr kumimoji="0">
                <a:latin typeface="Arial" pitchFamily="34" charset="0"/>
                <a:ea typeface="MS PGothic" pitchFamily="34" charset="-128"/>
              </a:defRPr>
            </a:lvl1pPr>
          </a:lstStyle>
          <a:p>
            <a:fld id="{30CFBE2F-6705-4350-A690-D77CDE09926C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249482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4"/>
            <a:ext cx="2950185" cy="49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0" tIns="45815" rIns="91630" bIns="45815" numCol="1" anchor="t" anchorCtr="0" compatLnSpc="1">
            <a:prstTxWarp prst="textNoShape">
              <a:avLst/>
            </a:prstTxWarp>
          </a:bodyPr>
          <a:lstStyle>
            <a:lvl1pPr defTabSz="915730" eaLnBrk="0" fontAlgn="base" latinLnBrk="0" hangingPunct="0">
              <a:buFontTx/>
              <a:buNone/>
              <a:defRPr kumimoji="0">
                <a:latin typeface="Arial" pitchFamily="34" charset="0"/>
                <a:ea typeface="MS PGothic" pitchFamily="34" charset="-128"/>
              </a:defRPr>
            </a:lvl1pPr>
          </a:lstStyle>
          <a:p>
            <a:endParaRPr lang="en-US" altLang="ko-K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933" y="4"/>
            <a:ext cx="2950185" cy="49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0" tIns="45815" rIns="91630" bIns="45815" numCol="1" anchor="t" anchorCtr="0" compatLnSpc="1">
            <a:prstTxWarp prst="textNoShape">
              <a:avLst/>
            </a:prstTxWarp>
          </a:bodyPr>
          <a:lstStyle>
            <a:lvl1pPr algn="r" defTabSz="915730" eaLnBrk="0" fontAlgn="base" latinLnBrk="0" hangingPunct="0">
              <a:buFontTx/>
              <a:buNone/>
              <a:defRPr kumimoji="0">
                <a:latin typeface="Arial" pitchFamily="34" charset="0"/>
                <a:ea typeface="MS PGothic" pitchFamily="34" charset="-128"/>
              </a:defRPr>
            </a:lvl1pPr>
          </a:lstStyle>
          <a:p>
            <a:endParaRPr lang="en-US" altLang="ko-KR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2788" y="747713"/>
            <a:ext cx="5380037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485" y="4718984"/>
            <a:ext cx="5445325" cy="4475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0" tIns="45815" rIns="91630" bIns="45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440289"/>
            <a:ext cx="2950185" cy="49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0" tIns="45815" rIns="91630" bIns="45815" numCol="1" anchor="b" anchorCtr="0" compatLnSpc="1">
            <a:prstTxWarp prst="textNoShape">
              <a:avLst/>
            </a:prstTxWarp>
          </a:bodyPr>
          <a:lstStyle>
            <a:lvl1pPr defTabSz="915730" eaLnBrk="0" fontAlgn="base" latinLnBrk="0" hangingPunct="0">
              <a:buFontTx/>
              <a:buNone/>
              <a:defRPr kumimoji="0">
                <a:latin typeface="Arial" pitchFamily="34" charset="0"/>
                <a:ea typeface="MS PGothic" pitchFamily="34" charset="-128"/>
              </a:defRPr>
            </a:lvl1pPr>
          </a:lstStyle>
          <a:p>
            <a:endParaRPr lang="en-US" altLang="ko-KR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933" y="9440289"/>
            <a:ext cx="2950185" cy="49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30" tIns="45815" rIns="91630" bIns="45815" numCol="1" anchor="b" anchorCtr="0" compatLnSpc="1">
            <a:prstTxWarp prst="textNoShape">
              <a:avLst/>
            </a:prstTxWarp>
          </a:bodyPr>
          <a:lstStyle>
            <a:lvl1pPr algn="r" defTabSz="915730" eaLnBrk="0" fontAlgn="base" latinLnBrk="0" hangingPunct="0">
              <a:buFontTx/>
              <a:buNone/>
              <a:defRPr kumimoji="0">
                <a:latin typeface="Arial" pitchFamily="34" charset="0"/>
                <a:ea typeface="MS PGothic" pitchFamily="34" charset="-128"/>
              </a:defRPr>
            </a:lvl1pPr>
          </a:lstStyle>
          <a:p>
            <a:fld id="{BD4274F7-2CDF-48C2-8762-CA66321CA62F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10770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7418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Line 2"/>
          <p:cNvSpPr>
            <a:spLocks noChangeShapeType="1"/>
          </p:cNvSpPr>
          <p:nvPr/>
        </p:nvSpPr>
        <p:spPr bwMode="auto">
          <a:xfrm>
            <a:off x="968375" y="4659313"/>
            <a:ext cx="8667750" cy="0"/>
          </a:xfrm>
          <a:prstGeom prst="line">
            <a:avLst/>
          </a:prstGeom>
          <a:noFill/>
          <a:ln w="28575">
            <a:solidFill>
              <a:srgbClr val="10399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66788" y="3313113"/>
            <a:ext cx="7364412" cy="366712"/>
          </a:xfrm>
          <a:ln/>
        </p:spPr>
        <p:txBody>
          <a:bodyPr/>
          <a:lstStyle>
            <a:lvl1pPr>
              <a:defRPr sz="2400">
                <a:solidFill>
                  <a:srgbClr val="103991"/>
                </a:solidFill>
              </a:defRPr>
            </a:lvl1pPr>
          </a:lstStyle>
          <a:p>
            <a:r>
              <a:rPr lang="en-US" altLang="ko-KR"/>
              <a:t>Click to edit Master title style</a:t>
            </a:r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68375" y="3819525"/>
            <a:ext cx="6934200" cy="365125"/>
          </a:xfrm>
          <a:ln algn="ctr"/>
        </p:spPr>
        <p:txBody>
          <a:bodyPr/>
          <a:lstStyle>
            <a:lvl1pPr>
              <a:defRPr sz="2400">
                <a:solidFill>
                  <a:srgbClr val="103991"/>
                </a:solidFill>
              </a:defRPr>
            </a:lvl1pPr>
          </a:lstStyle>
          <a:p>
            <a:r>
              <a:rPr lang="en-US" altLang="ko-KR"/>
              <a:t>Click to edit Master subtitle style</a:t>
            </a:r>
          </a:p>
        </p:txBody>
      </p:sp>
      <p:sp>
        <p:nvSpPr>
          <p:cNvPr id="171013" name="Freeform 5"/>
          <p:cNvSpPr>
            <a:spLocks/>
          </p:cNvSpPr>
          <p:nvPr/>
        </p:nvSpPr>
        <p:spPr bwMode="auto">
          <a:xfrm>
            <a:off x="8840788" y="2103438"/>
            <a:ext cx="1066800" cy="3622675"/>
          </a:xfrm>
          <a:custGeom>
            <a:avLst/>
            <a:gdLst/>
            <a:ahLst/>
            <a:cxnLst>
              <a:cxn ang="0">
                <a:pos x="661" y="0"/>
              </a:cxn>
              <a:cxn ang="0">
                <a:pos x="0" y="2032"/>
              </a:cxn>
              <a:cxn ang="0">
                <a:pos x="661" y="2245"/>
              </a:cxn>
            </a:cxnLst>
            <a:rect l="0" t="0" r="r" b="b"/>
            <a:pathLst>
              <a:path w="661" h="2245">
                <a:moveTo>
                  <a:pt x="661" y="0"/>
                </a:moveTo>
                <a:lnTo>
                  <a:pt x="0" y="2032"/>
                </a:lnTo>
                <a:lnTo>
                  <a:pt x="661" y="2245"/>
                </a:lnTo>
              </a:path>
            </a:pathLst>
          </a:custGeom>
          <a:solidFill>
            <a:schemeClr val="bg1"/>
          </a:solidFill>
          <a:ln w="28575" cmpd="sng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71014" name="Freeform 6"/>
          <p:cNvSpPr>
            <a:spLocks/>
          </p:cNvSpPr>
          <p:nvPr/>
        </p:nvSpPr>
        <p:spPr bwMode="auto">
          <a:xfrm>
            <a:off x="8885238" y="2182813"/>
            <a:ext cx="1020762" cy="3500437"/>
          </a:xfrm>
          <a:custGeom>
            <a:avLst/>
            <a:gdLst/>
            <a:ahLst/>
            <a:cxnLst>
              <a:cxn ang="0">
                <a:pos x="661" y="0"/>
              </a:cxn>
              <a:cxn ang="0">
                <a:pos x="0" y="2032"/>
              </a:cxn>
              <a:cxn ang="0">
                <a:pos x="661" y="2245"/>
              </a:cxn>
            </a:cxnLst>
            <a:rect l="0" t="0" r="r" b="b"/>
            <a:pathLst>
              <a:path w="661" h="2245">
                <a:moveTo>
                  <a:pt x="661" y="0"/>
                </a:moveTo>
                <a:lnTo>
                  <a:pt x="0" y="2032"/>
                </a:lnTo>
                <a:lnTo>
                  <a:pt x="661" y="2245"/>
                </a:lnTo>
              </a:path>
            </a:pathLst>
          </a:custGeom>
          <a:solidFill>
            <a:srgbClr val="0083CD"/>
          </a:solidFill>
          <a:ln w="28575" cmpd="sng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171016" name="그림 4" descr="ui04 copy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5825" y="674688"/>
            <a:ext cx="2070100" cy="183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6DD91F-42B0-4174-80BC-F2F96AA32F58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32638" y="360363"/>
            <a:ext cx="2200275" cy="244633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1813" y="360363"/>
            <a:ext cx="6448425" cy="244633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C362BF0-FD47-4C90-A22F-7BD7C31D417E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FC7E6C4-4314-4E4A-92DE-BAA592778310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AB7A6C1-A482-47A9-AFD3-CAAAC82D2E22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1813" y="1711325"/>
            <a:ext cx="4324350" cy="1095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8563" y="1711325"/>
            <a:ext cx="4324350" cy="1095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870CEBB-90BE-497D-A485-9C35344E7F42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CB04E98-B4F2-4901-9089-8B07EF20CB52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FD20B8-2984-455E-B0F3-A2B8AAEC4577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D7B4E2A-FD19-426F-862F-AB4EF39FCA5D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1AF8008-1C72-4371-8E07-512E23ADBEDA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B3BCB6-8094-46DF-8E1A-D5D03BC1E3AE}" type="slidenum">
              <a:rPr lang="ko-KR" altLang="en-US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1813" y="360363"/>
            <a:ext cx="8801100" cy="288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1813" y="1711325"/>
            <a:ext cx="88011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/>
              <a:t>Normal Text</a:t>
            </a:r>
          </a:p>
          <a:p>
            <a:pPr lvl="0"/>
            <a:endParaRPr lang="en-US" altLang="ko-KR"/>
          </a:p>
          <a:p>
            <a:pPr lvl="1"/>
            <a:r>
              <a:rPr lang="en-US" altLang="ko-KR"/>
              <a:t>First level</a:t>
            </a:r>
          </a:p>
          <a:p>
            <a:pPr lvl="2"/>
            <a:r>
              <a:rPr lang="en-US" altLang="ko-KR"/>
              <a:t>Second level</a:t>
            </a:r>
          </a:p>
          <a:p>
            <a:pPr lvl="3"/>
            <a:r>
              <a:rPr lang="en-US" altLang="ko-KR"/>
              <a:t>Third level</a:t>
            </a:r>
          </a:p>
          <a:p>
            <a:pPr lvl="4"/>
            <a:r>
              <a:rPr lang="en-US" altLang="ko-KR"/>
              <a:t>Fourth level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51725" y="6537325"/>
            <a:ext cx="2062163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fontAlgn="base" latinLnBrk="0" hangingPunct="0">
              <a:buFontTx/>
              <a:buNone/>
              <a:defRPr kumimoji="0" sz="900">
                <a:solidFill>
                  <a:srgbClr val="333333"/>
                </a:solidFill>
                <a:latin typeface="윤고딕130" pitchFamily="18" charset="-127"/>
                <a:ea typeface="윤고딕130" pitchFamily="18" charset="-127"/>
              </a:defRPr>
            </a:lvl1pPr>
          </a:lstStyle>
          <a:p>
            <a:fld id="{60A1878D-CA64-4538-81B5-1A7FFDB6DB75}" type="slidenum">
              <a:rPr lang="ko-KR" altLang="en-US"/>
              <a:pPr/>
              <a:t>‹#›</a:t>
            </a:fld>
            <a:endParaRPr lang="en-US" altLang="ko-KR"/>
          </a:p>
        </p:txBody>
      </p:sp>
      <p:sp>
        <p:nvSpPr>
          <p:cNvPr id="169989" name="Line 5"/>
          <p:cNvSpPr>
            <a:spLocks noChangeShapeType="1"/>
          </p:cNvSpPr>
          <p:nvPr/>
        </p:nvSpPr>
        <p:spPr bwMode="auto">
          <a:xfrm>
            <a:off x="531813" y="777875"/>
            <a:ext cx="9175750" cy="0"/>
          </a:xfrm>
          <a:prstGeom prst="line">
            <a:avLst/>
          </a:prstGeom>
          <a:noFill/>
          <a:ln w="19050">
            <a:solidFill>
              <a:srgbClr val="10399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69990" name="Group 6"/>
          <p:cNvGrpSpPr>
            <a:grpSpLocks/>
          </p:cNvGrpSpPr>
          <p:nvPr/>
        </p:nvGrpSpPr>
        <p:grpSpPr bwMode="auto">
          <a:xfrm>
            <a:off x="9577388" y="7938"/>
            <a:ext cx="328612" cy="1109662"/>
            <a:chOff x="6033" y="5"/>
            <a:chExt cx="207" cy="699"/>
          </a:xfrm>
        </p:grpSpPr>
        <p:sp>
          <p:nvSpPr>
            <p:cNvPr id="169991" name="Freeform 7"/>
            <p:cNvSpPr>
              <a:spLocks/>
            </p:cNvSpPr>
            <p:nvPr userDrawn="1"/>
          </p:nvSpPr>
          <p:spPr bwMode="auto">
            <a:xfrm>
              <a:off x="6033" y="5"/>
              <a:ext cx="207" cy="699"/>
            </a:xfrm>
            <a:custGeom>
              <a:avLst/>
              <a:gdLst/>
              <a:ahLst/>
              <a:cxnLst>
                <a:cxn ang="0">
                  <a:pos x="661" y="0"/>
                </a:cxn>
                <a:cxn ang="0">
                  <a:pos x="0" y="2032"/>
                </a:cxn>
                <a:cxn ang="0">
                  <a:pos x="661" y="2245"/>
                </a:cxn>
              </a:cxnLst>
              <a:rect l="0" t="0" r="r" b="b"/>
              <a:pathLst>
                <a:path w="661" h="2245">
                  <a:moveTo>
                    <a:pt x="661" y="0"/>
                  </a:moveTo>
                  <a:lnTo>
                    <a:pt x="0" y="2032"/>
                  </a:lnTo>
                  <a:lnTo>
                    <a:pt x="661" y="2245"/>
                  </a:lnTo>
                </a:path>
              </a:pathLst>
            </a:custGeom>
            <a:solidFill>
              <a:srgbClr val="0083CD"/>
            </a:solidFill>
            <a:ln w="28575" cmpd="sng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9992" name="Freeform 8"/>
            <p:cNvSpPr>
              <a:spLocks/>
            </p:cNvSpPr>
            <p:nvPr userDrawn="1"/>
          </p:nvSpPr>
          <p:spPr bwMode="auto">
            <a:xfrm>
              <a:off x="6048" y="43"/>
              <a:ext cx="192" cy="651"/>
            </a:xfrm>
            <a:custGeom>
              <a:avLst/>
              <a:gdLst/>
              <a:ahLst/>
              <a:cxnLst>
                <a:cxn ang="0">
                  <a:pos x="661" y="0"/>
                </a:cxn>
                <a:cxn ang="0">
                  <a:pos x="0" y="2032"/>
                </a:cxn>
                <a:cxn ang="0">
                  <a:pos x="661" y="2245"/>
                </a:cxn>
              </a:cxnLst>
              <a:rect l="0" t="0" r="r" b="b"/>
              <a:pathLst>
                <a:path w="661" h="2245">
                  <a:moveTo>
                    <a:pt x="661" y="0"/>
                  </a:moveTo>
                  <a:lnTo>
                    <a:pt x="0" y="2032"/>
                  </a:lnTo>
                  <a:lnTo>
                    <a:pt x="661" y="2245"/>
                  </a:lnTo>
                </a:path>
              </a:pathLst>
            </a:custGeom>
            <a:solidFill>
              <a:srgbClr val="0083CD"/>
            </a:solidFill>
            <a:ln w="28575" cmpd="sng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69994" name="Picture 40" descr="1_1_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5475" y="6288088"/>
            <a:ext cx="738188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 dt="0"/>
  <p:txStyles>
    <p:titleStyle>
      <a:lvl1pPr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2pPr>
      <a:lvl3pPr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3pPr>
      <a:lvl4pPr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4pPr>
      <a:lvl5pPr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1900" b="1">
          <a:solidFill>
            <a:srgbClr val="000000"/>
          </a:solidFill>
          <a:latin typeface="굴림" pitchFamily="50" charset="-127"/>
          <a:ea typeface="굴림" pitchFamily="50" charset="-127"/>
        </a:defRPr>
      </a:lvl9pPr>
    </p:titleStyle>
    <p:bodyStyle>
      <a:lvl1pPr algn="l" defTabSz="936625" rtl="0" fontAlgn="base" latinLnBrk="1">
        <a:spcBef>
          <a:spcPct val="0"/>
        </a:spcBef>
        <a:spcAft>
          <a:spcPct val="0"/>
        </a:spcAft>
        <a:defRPr kumimoji="1" sz="1200">
          <a:solidFill>
            <a:schemeClr val="tx1"/>
          </a:solidFill>
          <a:latin typeface="+mn-lt"/>
          <a:ea typeface="+mn-ea"/>
          <a:cs typeface="+mn-cs"/>
        </a:defRPr>
      </a:lvl1pPr>
      <a:lvl2pPr marL="104775" indent="-103188" algn="l" defTabSz="936625" rtl="0" fontAlgn="base" latinLnBrk="1">
        <a:spcBef>
          <a:spcPct val="0"/>
        </a:spcBef>
        <a:spcAft>
          <a:spcPct val="0"/>
        </a:spcAft>
        <a:buChar char="•"/>
        <a:defRPr kumimoji="1" sz="1200">
          <a:solidFill>
            <a:schemeClr val="tx1"/>
          </a:solidFill>
          <a:latin typeface="+mn-lt"/>
          <a:ea typeface="+mn-ea"/>
        </a:defRPr>
      </a:lvl2pPr>
      <a:lvl3pPr marL="207963" indent="-101600" algn="l" defTabSz="936625" rtl="0" fontAlgn="base" latinLnBrk="1">
        <a:spcBef>
          <a:spcPct val="0"/>
        </a:spcBef>
        <a:spcAft>
          <a:spcPct val="0"/>
        </a:spcAft>
        <a:buChar char="–"/>
        <a:defRPr kumimoji="1" sz="1200">
          <a:solidFill>
            <a:schemeClr val="tx1"/>
          </a:solidFill>
          <a:latin typeface="+mn-lt"/>
          <a:ea typeface="+mn-ea"/>
        </a:defRPr>
      </a:lvl3pPr>
      <a:lvl4pPr marL="314325" indent="-103188" algn="l" defTabSz="936625" rtl="0" fontAlgn="base" latinLnBrk="1">
        <a:spcBef>
          <a:spcPct val="0"/>
        </a:spcBef>
        <a:spcAft>
          <a:spcPct val="0"/>
        </a:spcAft>
        <a:buChar char="·"/>
        <a:defRPr kumimoji="1" sz="1200">
          <a:solidFill>
            <a:schemeClr val="tx1"/>
          </a:solidFill>
          <a:latin typeface="+mn-lt"/>
          <a:ea typeface="+mn-ea"/>
        </a:defRPr>
      </a:lvl4pPr>
      <a:lvl5pPr marL="4206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5pPr>
      <a:lvl6pPr marL="8778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6pPr>
      <a:lvl7pPr marL="13350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7pPr>
      <a:lvl8pPr marL="17922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8pPr>
      <a:lvl9pPr marL="2249488" indent="-98425" algn="l" defTabSz="936625" rtl="0" fontAlgn="base" latinLnBrk="1">
        <a:spcBef>
          <a:spcPct val="0"/>
        </a:spcBef>
        <a:spcAft>
          <a:spcPct val="0"/>
        </a:spcAft>
        <a:buChar char="›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06593" y="3821759"/>
            <a:ext cx="797694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2018</a:t>
            </a:r>
            <a:r>
              <a:rPr lang="ko-KR" altLang="en-US" sz="2800" b="1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학년도 중앙사랑</a:t>
            </a:r>
            <a:r>
              <a:rPr lang="en-US" altLang="ko-KR" sz="2800" b="1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A </a:t>
            </a:r>
            <a:r>
              <a:rPr lang="ko-KR" altLang="en-US" sz="2800" b="1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장학 운영방안</a:t>
            </a:r>
          </a:p>
        </p:txBody>
      </p:sp>
      <p:pic>
        <p:nvPicPr>
          <p:cNvPr id="7" name="그림 6" descr="중앙대로고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03312" y="5919455"/>
            <a:ext cx="2399126" cy="55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906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33168" y="254485"/>
            <a:ext cx="8780720" cy="46166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2018</a:t>
            </a:r>
            <a:r>
              <a:rPr lang="ko-KR" altLang="en-US" sz="2000" dirty="0" smtClean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학년도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중앙사랑 </a:t>
            </a:r>
            <a:r>
              <a:rPr lang="en-US" altLang="ko-KR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A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운영계획안 </a:t>
            </a:r>
            <a:r>
              <a:rPr lang="en-US" altLang="ko-KR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_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철학과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7E6C4-4314-4E4A-92DE-BAA592778310}" type="slidenum">
              <a:rPr lang="ko-KR" altLang="en-US" smtClean="0"/>
              <a:pPr/>
              <a:t>1</a:t>
            </a:fld>
            <a:endParaRPr lang="en-US" altLang="ko-KR"/>
          </a:p>
        </p:txBody>
      </p:sp>
      <p:sp>
        <p:nvSpPr>
          <p:cNvPr id="9" name="오른쪽 화살표 8"/>
          <p:cNvSpPr/>
          <p:nvPr/>
        </p:nvSpPr>
        <p:spPr bwMode="auto">
          <a:xfrm>
            <a:off x="1364105" y="3470223"/>
            <a:ext cx="629587" cy="337279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0" name="오른쪽 화살표 9"/>
          <p:cNvSpPr/>
          <p:nvPr/>
        </p:nvSpPr>
        <p:spPr bwMode="auto">
          <a:xfrm>
            <a:off x="1596452" y="3380282"/>
            <a:ext cx="607102" cy="232348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7265" y="2971800"/>
            <a:ext cx="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sz="20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톱니 모양의 오른쪽 화살표 13"/>
          <p:cNvSpPr/>
          <p:nvPr/>
        </p:nvSpPr>
        <p:spPr bwMode="auto">
          <a:xfrm>
            <a:off x="4939859" y="3807502"/>
            <a:ext cx="493787" cy="518313"/>
          </a:xfrm>
          <a:prstGeom prst="notched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1" name="object 6"/>
          <p:cNvSpPr/>
          <p:nvPr/>
        </p:nvSpPr>
        <p:spPr>
          <a:xfrm>
            <a:off x="387213" y="1118304"/>
            <a:ext cx="1146077" cy="613816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7"/>
          <p:cNvSpPr txBox="1"/>
          <p:nvPr/>
        </p:nvSpPr>
        <p:spPr>
          <a:xfrm>
            <a:off x="446426" y="1311427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err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프로젝트명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5" name="object 8"/>
          <p:cNvSpPr/>
          <p:nvPr/>
        </p:nvSpPr>
        <p:spPr>
          <a:xfrm>
            <a:off x="1741180" y="993492"/>
            <a:ext cx="7638569" cy="1098919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9"/>
          <p:cNvSpPr txBox="1"/>
          <p:nvPr/>
        </p:nvSpPr>
        <p:spPr>
          <a:xfrm>
            <a:off x="1993692" y="1118304"/>
            <a:ext cx="7175022" cy="850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전공 심화 프로젝트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연구논문 작성 및 번역</a:t>
            </a:r>
            <a:endParaRPr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6" name="아래쪽 화살표 5"/>
          <p:cNvSpPr/>
          <p:nvPr/>
        </p:nvSpPr>
        <p:spPr bwMode="auto">
          <a:xfrm>
            <a:off x="5321643" y="2298357"/>
            <a:ext cx="189471" cy="747871"/>
          </a:xfrm>
          <a:prstGeom prst="down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32" name="object 6"/>
          <p:cNvSpPr/>
          <p:nvPr/>
        </p:nvSpPr>
        <p:spPr>
          <a:xfrm>
            <a:off x="406631" y="2672292"/>
            <a:ext cx="1146077" cy="1135210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sz="1600" dirty="0"/>
          </a:p>
        </p:txBody>
      </p:sp>
      <p:sp>
        <p:nvSpPr>
          <p:cNvPr id="33" name="object 7"/>
          <p:cNvSpPr txBox="1"/>
          <p:nvPr/>
        </p:nvSpPr>
        <p:spPr>
          <a:xfrm>
            <a:off x="520277" y="5251749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장학금예산</a:t>
            </a: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34" name="object 8"/>
          <p:cNvSpPr/>
          <p:nvPr/>
        </p:nvSpPr>
        <p:spPr>
          <a:xfrm>
            <a:off x="1741180" y="2394857"/>
            <a:ext cx="7680045" cy="2645230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 txBox="1"/>
          <p:nvPr/>
        </p:nvSpPr>
        <p:spPr>
          <a:xfrm>
            <a:off x="387213" y="2828514"/>
            <a:ext cx="1032431" cy="81034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주요내용 및 </a:t>
            </a:r>
            <a:endParaRPr lang="en-US" altLang="ko-KR" sz="1600" b="1" dirty="0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 algn="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운영방안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8" name="object 9"/>
          <p:cNvSpPr txBox="1"/>
          <p:nvPr/>
        </p:nvSpPr>
        <p:spPr>
          <a:xfrm>
            <a:off x="2012225" y="2627614"/>
            <a:ext cx="7175022" cy="22383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대상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향후 대학원 진학 계획을 가진 학생으로서 연구를 수행할 능력이 있는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학부생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운영방안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담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당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교수의 지도 아래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완성도 있는 연구논문을 작성하거나 양서를 번역하는 것을 목표로 한다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결과물을 토대로 각종 학술논문대회 또는 토론대회에 참여하거나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출판을 고려할 수 있다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논문의 작성 및 번역 과정을 보고서로 기록 제출하며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완성된 연구성과물을 제출한다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이를 통해 연구자로서의 자질을 길러나갈 수 있도록 독려한다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</a:t>
            </a:r>
          </a:p>
          <a:p>
            <a:pPr marL="12700">
              <a:lnSpc>
                <a:spcPct val="100000"/>
              </a:lnSpc>
            </a:pPr>
            <a:endParaRPr lang="en-US"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endParaRPr lang="en-US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endParaRPr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9" name="object 6"/>
          <p:cNvSpPr/>
          <p:nvPr/>
        </p:nvSpPr>
        <p:spPr>
          <a:xfrm>
            <a:off x="446426" y="5475269"/>
            <a:ext cx="1146077" cy="613816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7"/>
          <p:cNvSpPr txBox="1"/>
          <p:nvPr/>
        </p:nvSpPr>
        <p:spPr>
          <a:xfrm>
            <a:off x="500859" y="5670417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기대효과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" name="object 8"/>
          <p:cNvSpPr/>
          <p:nvPr/>
        </p:nvSpPr>
        <p:spPr>
          <a:xfrm>
            <a:off x="1741180" y="5376749"/>
            <a:ext cx="7638569" cy="1098919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9"/>
          <p:cNvSpPr txBox="1"/>
          <p:nvPr/>
        </p:nvSpPr>
        <p:spPr>
          <a:xfrm>
            <a:off x="2012225" y="5600860"/>
            <a:ext cx="7175022" cy="850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대학원 진학 이전에 연구에 접근함으로써 기초적인 방법론을 숙지할 수 있으며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추후 대학원연구자로서 등재지 투고 등의 연구성과물을 작성하는 동력이 될 것이라고 기대할 수 있다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endParaRPr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18973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33168" y="254485"/>
            <a:ext cx="8780720" cy="46166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2018</a:t>
            </a:r>
            <a:r>
              <a:rPr lang="ko-KR" altLang="en-US" sz="2000" dirty="0" smtClean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학년도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중앙사랑 </a:t>
            </a:r>
            <a:r>
              <a:rPr lang="en-US" altLang="ko-KR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A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운영계획안 </a:t>
            </a:r>
            <a:r>
              <a:rPr lang="en-US" altLang="ko-KR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_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철학과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7E6C4-4314-4E4A-92DE-BAA592778310}" type="slidenum">
              <a:rPr lang="ko-KR" altLang="en-US" smtClean="0"/>
              <a:pPr/>
              <a:t>2</a:t>
            </a:fld>
            <a:endParaRPr lang="en-US" altLang="ko-KR"/>
          </a:p>
        </p:txBody>
      </p:sp>
      <p:sp>
        <p:nvSpPr>
          <p:cNvPr id="9" name="오른쪽 화살표 8"/>
          <p:cNvSpPr/>
          <p:nvPr/>
        </p:nvSpPr>
        <p:spPr bwMode="auto">
          <a:xfrm>
            <a:off x="1364105" y="3470223"/>
            <a:ext cx="629587" cy="337279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0" name="오른쪽 화살표 9"/>
          <p:cNvSpPr/>
          <p:nvPr/>
        </p:nvSpPr>
        <p:spPr bwMode="auto">
          <a:xfrm>
            <a:off x="1596452" y="3380282"/>
            <a:ext cx="607102" cy="232348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7265" y="2971800"/>
            <a:ext cx="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sz="20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톱니 모양의 오른쪽 화살표 13"/>
          <p:cNvSpPr/>
          <p:nvPr/>
        </p:nvSpPr>
        <p:spPr bwMode="auto">
          <a:xfrm>
            <a:off x="4939859" y="3807502"/>
            <a:ext cx="493787" cy="518313"/>
          </a:xfrm>
          <a:prstGeom prst="notched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1" name="object 6"/>
          <p:cNvSpPr/>
          <p:nvPr/>
        </p:nvSpPr>
        <p:spPr>
          <a:xfrm>
            <a:off x="387213" y="1118304"/>
            <a:ext cx="1146077" cy="613816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7"/>
          <p:cNvSpPr txBox="1"/>
          <p:nvPr/>
        </p:nvSpPr>
        <p:spPr>
          <a:xfrm>
            <a:off x="446426" y="1311427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err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프로젝트명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5" name="object 8"/>
          <p:cNvSpPr/>
          <p:nvPr/>
        </p:nvSpPr>
        <p:spPr>
          <a:xfrm>
            <a:off x="1741180" y="993492"/>
            <a:ext cx="7638569" cy="1098919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9"/>
          <p:cNvSpPr txBox="1"/>
          <p:nvPr/>
        </p:nvSpPr>
        <p:spPr>
          <a:xfrm>
            <a:off x="1993692" y="1118304"/>
            <a:ext cx="7175022" cy="850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취업 역량 강화 프로젝트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공모전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어학능력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자격증 취득 및 특정 교육과정 수료</a:t>
            </a:r>
            <a:endParaRPr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6" name="아래쪽 화살표 5"/>
          <p:cNvSpPr/>
          <p:nvPr/>
        </p:nvSpPr>
        <p:spPr bwMode="auto">
          <a:xfrm>
            <a:off x="5321643" y="2298357"/>
            <a:ext cx="189471" cy="747871"/>
          </a:xfrm>
          <a:prstGeom prst="down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32" name="object 6"/>
          <p:cNvSpPr/>
          <p:nvPr/>
        </p:nvSpPr>
        <p:spPr>
          <a:xfrm>
            <a:off x="406631" y="2672292"/>
            <a:ext cx="1146077" cy="1135210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sz="1600" dirty="0"/>
          </a:p>
        </p:txBody>
      </p:sp>
      <p:sp>
        <p:nvSpPr>
          <p:cNvPr id="33" name="object 7"/>
          <p:cNvSpPr txBox="1"/>
          <p:nvPr/>
        </p:nvSpPr>
        <p:spPr>
          <a:xfrm>
            <a:off x="520277" y="5251749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장학금예산</a:t>
            </a: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34" name="object 8"/>
          <p:cNvSpPr/>
          <p:nvPr/>
        </p:nvSpPr>
        <p:spPr>
          <a:xfrm>
            <a:off x="1741180" y="2672293"/>
            <a:ext cx="7680045" cy="2367794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 txBox="1"/>
          <p:nvPr/>
        </p:nvSpPr>
        <p:spPr>
          <a:xfrm>
            <a:off x="387213" y="2828514"/>
            <a:ext cx="1032431" cy="81034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주요내용 및 </a:t>
            </a:r>
            <a:endParaRPr lang="en-US" altLang="ko-KR" sz="1600" b="1" dirty="0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 algn="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운영방안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8" name="object 9"/>
          <p:cNvSpPr txBox="1"/>
          <p:nvPr/>
        </p:nvSpPr>
        <p:spPr>
          <a:xfrm>
            <a:off x="2003475" y="2854307"/>
            <a:ext cx="7175022" cy="187009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대상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취업을 위해 자격증을 취득하거나 특별 과정의 수료를 필요로 하는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학부생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endParaRPr lang="en-US" altLang="ko-KR"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운영방안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공모전 수상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/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어학능력 고득점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/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컴퓨터 및 각종 분야의 자격증 취득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/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특정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교육과정 이수 등을 목표로 하는 학생들에게 학과에서 제시하는 기준 이상의 점수 및 자격을 획득할 것을 요구함으로써 학생이 취업에서 경쟁력을 확보하도록 독려한다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각종 자격증의 내용 및 분야는 학과에서 결정한다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endParaRPr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9" name="object 6"/>
          <p:cNvSpPr/>
          <p:nvPr/>
        </p:nvSpPr>
        <p:spPr>
          <a:xfrm>
            <a:off x="446426" y="5475269"/>
            <a:ext cx="1146077" cy="613816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7"/>
          <p:cNvSpPr txBox="1"/>
          <p:nvPr/>
        </p:nvSpPr>
        <p:spPr>
          <a:xfrm>
            <a:off x="500859" y="5670417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기대효과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" name="object 8"/>
          <p:cNvSpPr/>
          <p:nvPr/>
        </p:nvSpPr>
        <p:spPr>
          <a:xfrm>
            <a:off x="1741180" y="5376749"/>
            <a:ext cx="7638569" cy="1098919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9"/>
          <p:cNvSpPr txBox="1"/>
          <p:nvPr/>
        </p:nvSpPr>
        <p:spPr>
          <a:xfrm>
            <a:off x="2078346" y="5505141"/>
            <a:ext cx="7175022" cy="850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철학과 학생들의 취업 역량 강화를 위해 취업에 필요한 자격증 등을 취득하고자 하는 학생들을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지원함으로써 향후 취업률 향상을 기대할 수 있다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</a:t>
            </a:r>
            <a:endParaRPr lang="ko-KR" altLang="en-US"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5279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33168" y="254485"/>
            <a:ext cx="8780720" cy="46166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2018</a:t>
            </a:r>
            <a:r>
              <a:rPr lang="ko-KR" altLang="en-US" sz="2000" dirty="0" smtClean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학년도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중앙사랑 </a:t>
            </a:r>
            <a:r>
              <a:rPr lang="en-US" altLang="ko-KR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A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운영계획안 </a:t>
            </a:r>
            <a:r>
              <a:rPr lang="en-US" altLang="ko-KR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_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철학과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7E6C4-4314-4E4A-92DE-BAA592778310}" type="slidenum">
              <a:rPr lang="ko-KR" altLang="en-US" smtClean="0"/>
              <a:pPr/>
              <a:t>3</a:t>
            </a:fld>
            <a:endParaRPr lang="en-US" altLang="ko-KR"/>
          </a:p>
        </p:txBody>
      </p:sp>
      <p:sp>
        <p:nvSpPr>
          <p:cNvPr id="9" name="오른쪽 화살표 8"/>
          <p:cNvSpPr/>
          <p:nvPr/>
        </p:nvSpPr>
        <p:spPr bwMode="auto">
          <a:xfrm>
            <a:off x="1364105" y="3470223"/>
            <a:ext cx="629587" cy="337279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0" name="오른쪽 화살표 9"/>
          <p:cNvSpPr/>
          <p:nvPr/>
        </p:nvSpPr>
        <p:spPr bwMode="auto">
          <a:xfrm>
            <a:off x="1596452" y="3380282"/>
            <a:ext cx="607102" cy="232348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7265" y="2971800"/>
            <a:ext cx="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sz="20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톱니 모양의 오른쪽 화살표 13"/>
          <p:cNvSpPr/>
          <p:nvPr/>
        </p:nvSpPr>
        <p:spPr bwMode="auto">
          <a:xfrm>
            <a:off x="4939859" y="3807502"/>
            <a:ext cx="493787" cy="518313"/>
          </a:xfrm>
          <a:prstGeom prst="notched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1" name="object 6"/>
          <p:cNvSpPr/>
          <p:nvPr/>
        </p:nvSpPr>
        <p:spPr>
          <a:xfrm>
            <a:off x="387213" y="1118304"/>
            <a:ext cx="1146077" cy="613816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7"/>
          <p:cNvSpPr txBox="1"/>
          <p:nvPr/>
        </p:nvSpPr>
        <p:spPr>
          <a:xfrm>
            <a:off x="446426" y="1311427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err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프로젝트명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5" name="object 8"/>
          <p:cNvSpPr/>
          <p:nvPr/>
        </p:nvSpPr>
        <p:spPr>
          <a:xfrm>
            <a:off x="1741180" y="993492"/>
            <a:ext cx="7638569" cy="1098919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9"/>
          <p:cNvSpPr txBox="1"/>
          <p:nvPr/>
        </p:nvSpPr>
        <p:spPr>
          <a:xfrm>
            <a:off x="1996635" y="1241872"/>
            <a:ext cx="7175022" cy="850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현장 실무 능력 강화 프로젝트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현장실습 및 개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인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프로젝트 수행</a:t>
            </a:r>
            <a:endParaRPr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6" name="아래쪽 화살표 5"/>
          <p:cNvSpPr/>
          <p:nvPr/>
        </p:nvSpPr>
        <p:spPr bwMode="auto">
          <a:xfrm>
            <a:off x="5321643" y="2298357"/>
            <a:ext cx="189471" cy="747871"/>
          </a:xfrm>
          <a:prstGeom prst="down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32" name="object 6"/>
          <p:cNvSpPr/>
          <p:nvPr/>
        </p:nvSpPr>
        <p:spPr>
          <a:xfrm>
            <a:off x="406631" y="2672292"/>
            <a:ext cx="1146077" cy="1135210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sz="1600" dirty="0"/>
          </a:p>
        </p:txBody>
      </p:sp>
      <p:sp>
        <p:nvSpPr>
          <p:cNvPr id="33" name="object 7"/>
          <p:cNvSpPr txBox="1"/>
          <p:nvPr/>
        </p:nvSpPr>
        <p:spPr>
          <a:xfrm>
            <a:off x="520277" y="5251749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장학금예산</a:t>
            </a: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34" name="object 8"/>
          <p:cNvSpPr/>
          <p:nvPr/>
        </p:nvSpPr>
        <p:spPr>
          <a:xfrm>
            <a:off x="1741180" y="2672293"/>
            <a:ext cx="7680045" cy="2367794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 txBox="1"/>
          <p:nvPr/>
        </p:nvSpPr>
        <p:spPr>
          <a:xfrm>
            <a:off x="387213" y="2828514"/>
            <a:ext cx="1032431" cy="81034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주요내용 및 </a:t>
            </a:r>
            <a:endParaRPr lang="en-US" altLang="ko-KR" sz="1600" b="1" dirty="0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 algn="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운영방안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8" name="object 9"/>
          <p:cNvSpPr txBox="1"/>
          <p:nvPr/>
        </p:nvSpPr>
        <p:spPr>
          <a:xfrm>
            <a:off x="1993691" y="2672293"/>
            <a:ext cx="7175022" cy="236779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endParaRPr lang="en-US"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대상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영화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예술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출판 계통 및 기타 업무 실습이 가능한 곳에서 인턴으로 활동이 가능한자 혹은 성과물을 제출할 수 있는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학부생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endParaRPr lang="en-US"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운영방안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기존의 다양한 현장에서 필요한 실무를 경험하는 것을 목표로 한다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그러나 학생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스스로 현장을 꾸려가는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‘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스타트업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’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형태의 프로젝트 그룹을 만드는 것도 독려한다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일정기간 동안의 현장 실습 후 보고서 혹은 성과물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(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컨텐츠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)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를 제출하며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해당 분야의 전문가에게 평가를 받아서 제출한다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</a:t>
            </a:r>
            <a:endParaRPr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9" name="object 6"/>
          <p:cNvSpPr/>
          <p:nvPr/>
        </p:nvSpPr>
        <p:spPr>
          <a:xfrm>
            <a:off x="446426" y="5475269"/>
            <a:ext cx="1146077" cy="613816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7"/>
          <p:cNvSpPr txBox="1"/>
          <p:nvPr/>
        </p:nvSpPr>
        <p:spPr>
          <a:xfrm>
            <a:off x="500859" y="5670417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기대효과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" name="object 8"/>
          <p:cNvSpPr/>
          <p:nvPr/>
        </p:nvSpPr>
        <p:spPr>
          <a:xfrm>
            <a:off x="1741180" y="5376749"/>
            <a:ext cx="7638569" cy="1098919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9"/>
          <p:cNvSpPr txBox="1"/>
          <p:nvPr/>
        </p:nvSpPr>
        <p:spPr>
          <a:xfrm>
            <a:off x="2039075" y="5500938"/>
            <a:ext cx="7175022" cy="850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다양한 업무 현장을 체험함으로써 현장 실무에 적극적으로 대응하는 능력을 기를 수 있다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또한 경험을 바탕으로 향후 취업 또는 창업에 긍정적인 효과를 가져올 것으로 기대할 수 있다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</a:t>
            </a:r>
            <a:endParaRPr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92837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33168" y="254485"/>
            <a:ext cx="8780720" cy="46166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2000" dirty="0" smtClean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2018</a:t>
            </a:r>
            <a:r>
              <a:rPr lang="ko-KR" altLang="en-US" sz="2000" dirty="0" smtClean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학년도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중앙사랑 </a:t>
            </a:r>
            <a:r>
              <a:rPr lang="en-US" altLang="ko-KR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A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운영계획안 </a:t>
            </a:r>
            <a:r>
              <a:rPr lang="en-US" altLang="ko-KR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_ </a:t>
            </a:r>
            <a:r>
              <a:rPr lang="ko-KR" altLang="en-US" sz="2000" dirty="0">
                <a:solidFill>
                  <a:schemeClr val="accent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철학과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7E6C4-4314-4E4A-92DE-BAA592778310}" type="slidenum">
              <a:rPr lang="ko-KR" altLang="en-US" smtClean="0"/>
              <a:pPr/>
              <a:t>4</a:t>
            </a:fld>
            <a:endParaRPr lang="en-US" altLang="ko-KR"/>
          </a:p>
        </p:txBody>
      </p:sp>
      <p:sp>
        <p:nvSpPr>
          <p:cNvPr id="9" name="오른쪽 화살표 8"/>
          <p:cNvSpPr/>
          <p:nvPr/>
        </p:nvSpPr>
        <p:spPr bwMode="auto">
          <a:xfrm>
            <a:off x="1364105" y="3470223"/>
            <a:ext cx="629587" cy="337279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0" name="오른쪽 화살표 9"/>
          <p:cNvSpPr/>
          <p:nvPr/>
        </p:nvSpPr>
        <p:spPr bwMode="auto">
          <a:xfrm>
            <a:off x="1596452" y="3380282"/>
            <a:ext cx="607102" cy="232348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7265" y="2971800"/>
            <a:ext cx="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ko-KR" altLang="en-US" sz="20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톱니 모양의 오른쪽 화살표 13"/>
          <p:cNvSpPr/>
          <p:nvPr/>
        </p:nvSpPr>
        <p:spPr bwMode="auto">
          <a:xfrm>
            <a:off x="4939859" y="3807502"/>
            <a:ext cx="493787" cy="518313"/>
          </a:xfrm>
          <a:prstGeom prst="notched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11" name="object 6"/>
          <p:cNvSpPr/>
          <p:nvPr/>
        </p:nvSpPr>
        <p:spPr>
          <a:xfrm>
            <a:off x="387213" y="1118304"/>
            <a:ext cx="1146077" cy="613816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7"/>
          <p:cNvSpPr txBox="1"/>
          <p:nvPr/>
        </p:nvSpPr>
        <p:spPr>
          <a:xfrm>
            <a:off x="446426" y="1311427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err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프로젝트명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5" name="object 8"/>
          <p:cNvSpPr/>
          <p:nvPr/>
        </p:nvSpPr>
        <p:spPr>
          <a:xfrm>
            <a:off x="1741180" y="993492"/>
            <a:ext cx="7638569" cy="1098919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9"/>
          <p:cNvSpPr txBox="1"/>
          <p:nvPr/>
        </p:nvSpPr>
        <p:spPr>
          <a:xfrm>
            <a:off x="1996635" y="1241872"/>
            <a:ext cx="7175022" cy="850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국내 및 해외 탐방 연구 지원 프로젝트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인물 및 지역 연계 답사</a:t>
            </a:r>
            <a:endParaRPr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6" name="아래쪽 화살표 5"/>
          <p:cNvSpPr/>
          <p:nvPr/>
        </p:nvSpPr>
        <p:spPr bwMode="auto">
          <a:xfrm>
            <a:off x="5321643" y="2298357"/>
            <a:ext cx="189471" cy="747871"/>
          </a:xfrm>
          <a:prstGeom prst="down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t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1" lang="ko-KR" alt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Y태명조" pitchFamily="18" charset="-127"/>
              <a:ea typeface="HY태명조" pitchFamily="18" charset="-127"/>
            </a:endParaRPr>
          </a:p>
        </p:txBody>
      </p:sp>
      <p:sp>
        <p:nvSpPr>
          <p:cNvPr id="32" name="object 6"/>
          <p:cNvSpPr/>
          <p:nvPr/>
        </p:nvSpPr>
        <p:spPr>
          <a:xfrm>
            <a:off x="406631" y="2672292"/>
            <a:ext cx="1146077" cy="1135210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endParaRPr sz="1600" dirty="0"/>
          </a:p>
        </p:txBody>
      </p:sp>
      <p:sp>
        <p:nvSpPr>
          <p:cNvPr id="33" name="object 7"/>
          <p:cNvSpPr txBox="1"/>
          <p:nvPr/>
        </p:nvSpPr>
        <p:spPr>
          <a:xfrm>
            <a:off x="520277" y="5251749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장학금예산</a:t>
            </a:r>
            <a:endParaRPr sz="1600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34" name="object 8"/>
          <p:cNvSpPr/>
          <p:nvPr/>
        </p:nvSpPr>
        <p:spPr>
          <a:xfrm>
            <a:off x="1741180" y="2672293"/>
            <a:ext cx="7680045" cy="2367794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7"/>
          <p:cNvSpPr txBox="1"/>
          <p:nvPr/>
        </p:nvSpPr>
        <p:spPr>
          <a:xfrm>
            <a:off x="387213" y="2828514"/>
            <a:ext cx="1032431" cy="81034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주요내용 및 </a:t>
            </a:r>
            <a:endParaRPr lang="en-US" altLang="ko-KR" sz="1600" b="1" dirty="0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 algn="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운영방안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8" name="object 9"/>
          <p:cNvSpPr txBox="1"/>
          <p:nvPr/>
        </p:nvSpPr>
        <p:spPr>
          <a:xfrm>
            <a:off x="1993691" y="2672293"/>
            <a:ext cx="7175022" cy="236779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endParaRPr lang="en-US"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대상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철학과 관련된 인물 및 지역을 답사하고자하는 </a:t>
            </a:r>
            <a:r>
              <a:rPr lang="ko-KR" altLang="en-US" sz="16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학부생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  </a:t>
            </a:r>
            <a:endParaRPr lang="en-US" altLang="ko-KR" sz="1600" b="1" dirty="0" smtClean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endParaRPr lang="en-US"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운영방안 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: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강의실을 벗어나 철학과 관련된 지역을 답사하고 관련된 인물의 생애나 활동에 대한 보고서를 작성한다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답사를 가기 전 장소와 구체적인 목표를 설정하고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,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다녀온 뒤에는 답사 내용을 학문적 내용과 결합해 보고서를 작성해 제출한다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</a:t>
            </a:r>
            <a:endParaRPr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19" name="object 6"/>
          <p:cNvSpPr/>
          <p:nvPr/>
        </p:nvSpPr>
        <p:spPr>
          <a:xfrm>
            <a:off x="446426" y="5475269"/>
            <a:ext cx="1146077" cy="613816"/>
          </a:xfrm>
          <a:custGeom>
            <a:avLst/>
            <a:gdLst/>
            <a:ahLst/>
            <a:cxnLst/>
            <a:rect l="l" t="t" r="r" b="b"/>
            <a:pathLst>
              <a:path w="1434033" h="613816">
                <a:moveTo>
                  <a:pt x="0" y="0"/>
                </a:moveTo>
                <a:lnTo>
                  <a:pt x="1434033" y="0"/>
                </a:lnTo>
                <a:lnTo>
                  <a:pt x="1434033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solidFill>
            <a:srgbClr val="2F67B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7"/>
          <p:cNvSpPr txBox="1"/>
          <p:nvPr/>
        </p:nvSpPr>
        <p:spPr>
          <a:xfrm>
            <a:off x="500859" y="5670417"/>
            <a:ext cx="1032431" cy="2235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ko-KR" altLang="en-US" sz="16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기대효과</a:t>
            </a:r>
            <a:endParaRPr sz="16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  <p:sp>
        <p:nvSpPr>
          <p:cNvPr id="22" name="object 8"/>
          <p:cNvSpPr/>
          <p:nvPr/>
        </p:nvSpPr>
        <p:spPr>
          <a:xfrm>
            <a:off x="1741180" y="5376749"/>
            <a:ext cx="7638569" cy="1098919"/>
          </a:xfrm>
          <a:custGeom>
            <a:avLst/>
            <a:gdLst/>
            <a:ahLst/>
            <a:cxnLst/>
            <a:rect l="l" t="t" r="r" b="b"/>
            <a:pathLst>
              <a:path w="7680045" h="613816">
                <a:moveTo>
                  <a:pt x="0" y="0"/>
                </a:moveTo>
                <a:lnTo>
                  <a:pt x="7680045" y="0"/>
                </a:lnTo>
                <a:lnTo>
                  <a:pt x="7680045" y="613816"/>
                </a:lnTo>
                <a:lnTo>
                  <a:pt x="0" y="61381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2155A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9"/>
          <p:cNvSpPr txBox="1"/>
          <p:nvPr/>
        </p:nvSpPr>
        <p:spPr>
          <a:xfrm>
            <a:off x="2039075" y="5500938"/>
            <a:ext cx="7175022" cy="8505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답사를 바탕으로 철학에 대한 학문적 호기심을 증대시킬 수 있다</a:t>
            </a:r>
            <a:r>
              <a:rPr lang="en-US" altLang="ko-KR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또한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지식을 위한 지식을 탐구하는 것이 아니라 현실과 밀접하게 관련된 문제에 </a:t>
            </a:r>
            <a:r>
              <a:rPr lang="ko-KR" altLang="en-US" sz="1600" b="1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대해서도 </a:t>
            </a:r>
            <a:r>
              <a:rPr lang="ko-KR" altLang="en-US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철학적 사유를 할 수 있다</a:t>
            </a:r>
            <a:r>
              <a:rPr lang="en-US" altLang="ko-KR" sz="1600" b="1" dirty="0">
                <a:latin typeface="맑은 고딕" panose="020B0503020000020004" pitchFamily="50" charset="-127"/>
                <a:ea typeface="맑은 고딕" panose="020B0503020000020004" pitchFamily="50" charset="-127"/>
                <a:cs typeface="맑은 고딕"/>
              </a:rPr>
              <a:t>. </a:t>
            </a:r>
            <a:endParaRPr sz="1600" b="1" dirty="0">
              <a:latin typeface="맑은 고딕" panose="020B0503020000020004" pitchFamily="50" charset="-127"/>
              <a:ea typeface="맑은 고딕" panose="020B0503020000020004" pitchFamily="50" charset="-127"/>
              <a:cs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265172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4"/>
</p:tagLst>
</file>

<file path=ppt/theme/theme1.xml><?xml version="1.0" encoding="utf-8"?>
<a:theme xmlns:a="http://schemas.openxmlformats.org/drawingml/2006/main" name="1_PPT template_intern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PPT template_internal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t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1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태명조" pitchFamily="18" charset="-127"/>
            <a:ea typeface="HY태명조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t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1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태명조" pitchFamily="18" charset="-127"/>
            <a:ea typeface="HY태명조" pitchFamily="18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2000" b="1" dirty="0" smtClean="0">
            <a:latin typeface="맑은 고딕" pitchFamily="50" charset="-127"/>
            <a:ea typeface="맑은 고딕" pitchFamily="50" charset="-127"/>
          </a:defRPr>
        </a:defPPr>
      </a:lstStyle>
    </a:txDef>
  </a:objectDefaults>
  <a:extraClrSchemeLst>
    <a:extraClrScheme>
      <a:clrScheme name="1_PPT template_inter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 template_intern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 template_intern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 template_intern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 template_intern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 template_intern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 template_intern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 template_intern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 template_intern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 template_intern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 template_intern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 template_intern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 template_internal 13">
        <a:dk1>
          <a:srgbClr val="333333"/>
        </a:dk1>
        <a:lt1>
          <a:srgbClr val="FFFFFF"/>
        </a:lt1>
        <a:dk2>
          <a:srgbClr val="000000"/>
        </a:dk2>
        <a:lt2>
          <a:srgbClr val="808080"/>
        </a:lt2>
        <a:accent1>
          <a:srgbClr val="103991"/>
        </a:accent1>
        <a:accent2>
          <a:srgbClr val="333399"/>
        </a:accent2>
        <a:accent3>
          <a:srgbClr val="FFFFFF"/>
        </a:accent3>
        <a:accent4>
          <a:srgbClr val="2A2A2A"/>
        </a:accent4>
        <a:accent5>
          <a:srgbClr val="AAAEC7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 template_internal 14">
        <a:dk1>
          <a:srgbClr val="333333"/>
        </a:dk1>
        <a:lt1>
          <a:srgbClr val="FFFFFF"/>
        </a:lt1>
        <a:dk2>
          <a:srgbClr val="000000"/>
        </a:dk2>
        <a:lt2>
          <a:srgbClr val="808080"/>
        </a:lt2>
        <a:accent1>
          <a:srgbClr val="F7EDD4"/>
        </a:accent1>
        <a:accent2>
          <a:srgbClr val="103991"/>
        </a:accent2>
        <a:accent3>
          <a:srgbClr val="FFFFFF"/>
        </a:accent3>
        <a:accent4>
          <a:srgbClr val="2A2A2A"/>
        </a:accent4>
        <a:accent5>
          <a:srgbClr val="FAF4E6"/>
        </a:accent5>
        <a:accent6>
          <a:srgbClr val="0D3383"/>
        </a:accent6>
        <a:hlink>
          <a:srgbClr val="0083CD"/>
        </a:hlink>
        <a:folHlink>
          <a:srgbClr val="009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 template_internal 15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55555"/>
        </a:accent6>
        <a:hlink>
          <a:srgbClr val="0083CD"/>
        </a:hlink>
        <a:folHlink>
          <a:srgbClr val="009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 template_internal 16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55555"/>
        </a:accent6>
        <a:hlink>
          <a:srgbClr val="B2B2B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38894</TotalTime>
  <Words>446</Words>
  <Application>Microsoft Office PowerPoint</Application>
  <PresentationFormat>A4 용지(210x297mm)</PresentationFormat>
  <Paragraphs>52</Paragraphs>
  <Slides>5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3" baseType="lpstr">
      <vt:lpstr>HY태명조</vt:lpstr>
      <vt:lpstr>MS PGothic</vt:lpstr>
      <vt:lpstr>굴림</vt:lpstr>
      <vt:lpstr>맑은 고딕</vt:lpstr>
      <vt:lpstr>윤고딕130</vt:lpstr>
      <vt:lpstr>Arial</vt:lpstr>
      <vt:lpstr>Wingdings</vt:lpstr>
      <vt:lpstr>1_PPT template_internal</vt:lpstr>
      <vt:lpstr>PowerPoint 프레젠테이션</vt:lpstr>
      <vt:lpstr>2018학년도 중앙사랑 A 운영계획안 _ 철학과</vt:lpstr>
      <vt:lpstr>2018학년도 중앙사랑 A 운영계획안 _ 철학과</vt:lpstr>
      <vt:lpstr>2018학년도 중앙사랑 A 운영계획안 _ 철학과</vt:lpstr>
      <vt:lpstr>2018학년도 중앙사랑 A 운영계획안 _ 철학과</vt:lpstr>
    </vt:vector>
  </TitlesOfParts>
  <Company>doosan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0</dc:title>
  <dc:creator>donald</dc:creator>
  <cp:lastModifiedBy>Windows 사용자</cp:lastModifiedBy>
  <cp:revision>3848</cp:revision>
  <cp:lastPrinted>2018-03-28T08:31:56Z</cp:lastPrinted>
  <dcterms:created xsi:type="dcterms:W3CDTF">2006-10-12T07:32:12Z</dcterms:created>
  <dcterms:modified xsi:type="dcterms:W3CDTF">2018-10-12T01:57:08Z</dcterms:modified>
</cp:coreProperties>
</file>